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7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-1092" y="-90"/>
      </p:cViewPr>
      <p:guideLst>
        <p:guide orient="horz" pos="3239"/>
        <p:guide pos="57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presProps" Target="presProps.xml"  /><Relationship Id="rId13" Type="http://schemas.openxmlformats.org/officeDocument/2006/relationships/viewProps" Target="viewProps.xml"  /><Relationship Id="rId14" Type="http://schemas.openxmlformats.org/officeDocument/2006/relationships/theme" Target="theme/theme1.xml"  /><Relationship Id="rId15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10" Type="http://schemas.openxmlformats.org/officeDocument/2006/relationships/image" Target="../media/image8.png"  /><Relationship Id="rId11" Type="http://schemas.openxmlformats.org/officeDocument/2006/relationships/image" Target="../media/image8.png"  /><Relationship Id="rId12" Type="http://schemas.openxmlformats.org/officeDocument/2006/relationships/image" Target="../media/image9.png"  /><Relationship Id="rId13" Type="http://schemas.openxmlformats.org/officeDocument/2006/relationships/image" Target="../media/image10.png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Relationship Id="rId5" Type="http://schemas.openxmlformats.org/officeDocument/2006/relationships/image" Target="../media/image4.png"  /><Relationship Id="rId6" Type="http://schemas.openxmlformats.org/officeDocument/2006/relationships/image" Target="../media/image5.png"  /><Relationship Id="rId7" Type="http://schemas.openxmlformats.org/officeDocument/2006/relationships/image" Target="../media/image6.png"  /><Relationship Id="rId8" Type="http://schemas.openxmlformats.org/officeDocument/2006/relationships/image" Target="../media/image7.png"  /><Relationship Id="rId9" Type="http://schemas.openxmlformats.org/officeDocument/2006/relationships/image" Target="../media/image7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7.png"  /><Relationship Id="rId3" Type="http://schemas.openxmlformats.org/officeDocument/2006/relationships/image" Target="../media/image38.png"  /><Relationship Id="rId4" Type="http://schemas.openxmlformats.org/officeDocument/2006/relationships/image" Target="../media/image38.png"  /><Relationship Id="rId5" Type="http://schemas.openxmlformats.org/officeDocument/2006/relationships/image" Target="../media/image39.png"  /><Relationship Id="rId6" Type="http://schemas.openxmlformats.org/officeDocument/2006/relationships/image" Target="../media/image39.png"  /><Relationship Id="rId7" Type="http://schemas.openxmlformats.org/officeDocument/2006/relationships/image" Target="../media/image39.png"  /><Relationship Id="rId8" Type="http://schemas.openxmlformats.org/officeDocument/2006/relationships/image" Target="../media/image40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png"  /><Relationship Id="rId3" Type="http://schemas.openxmlformats.org/officeDocument/2006/relationships/image" Target="../media/image15.png"  /><Relationship Id="rId4" Type="http://schemas.openxmlformats.org/officeDocument/2006/relationships/image" Target="../media/image16.png"  /><Relationship Id="rId5" Type="http://schemas.openxmlformats.org/officeDocument/2006/relationships/image" Target="../media/image17.png"  /><Relationship Id="rId6" Type="http://schemas.openxmlformats.org/officeDocument/2006/relationships/image" Target="../media/image18.png"  /><Relationship Id="rId7" Type="http://schemas.openxmlformats.org/officeDocument/2006/relationships/image" Target="../media/image19.png"  /><Relationship Id="rId8" Type="http://schemas.openxmlformats.org/officeDocument/2006/relationships/image" Target="../media/image20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1.png"  /><Relationship Id="rId3" Type="http://schemas.openxmlformats.org/officeDocument/2006/relationships/image" Target="../media/image2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3.png"  /><Relationship Id="rId3" Type="http://schemas.openxmlformats.org/officeDocument/2006/relationships/image" Target="../media/image24.png"  /><Relationship Id="rId4" Type="http://schemas.openxmlformats.org/officeDocument/2006/relationships/image" Target="../media/image2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6.png"  /><Relationship Id="rId3" Type="http://schemas.openxmlformats.org/officeDocument/2006/relationships/image" Target="../media/image27.png"  /><Relationship Id="rId4" Type="http://schemas.openxmlformats.org/officeDocument/2006/relationships/image" Target="../media/image28.png"  /><Relationship Id="rId5" Type="http://schemas.openxmlformats.org/officeDocument/2006/relationships/image" Target="../media/image29.gif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0.png"  /><Relationship Id="rId3" Type="http://schemas.openxmlformats.org/officeDocument/2006/relationships/image" Target="../media/image31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3.png"  /><Relationship Id="rId3" Type="http://schemas.openxmlformats.org/officeDocument/2006/relationships/image" Target="../media/image32.png"  /><Relationship Id="rId4" Type="http://schemas.openxmlformats.org/officeDocument/2006/relationships/image" Target="../media/image3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3.png"  /><Relationship Id="rId3" Type="http://schemas.openxmlformats.org/officeDocument/2006/relationships/image" Target="../media/image34.png"  /><Relationship Id="rId4" Type="http://schemas.openxmlformats.org/officeDocument/2006/relationships/image" Target="../media/image35.png"  /><Relationship Id="rId5" Type="http://schemas.openxmlformats.org/officeDocument/2006/relationships/image" Target="../media/image36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6187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>
            <a:alphaModFix amt="17000"/>
          </a:blip>
          <a:stretch>
            <a:fillRect/>
          </a:stretch>
        </p:blipFill>
        <p:spPr>
          <a:xfrm>
            <a:off x="-4038600" y="-3238500"/>
            <a:ext cx="13512800" cy="13512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tretch>
            <a:fillRect/>
          </a:stretch>
        </p:blipFill>
        <p:spPr>
          <a:xfrm>
            <a:off x="10858500" y="4051300"/>
            <a:ext cx="9740900" cy="9740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368800" y="3403600"/>
            <a:ext cx="9563100" cy="9563100"/>
          </a:xfrm>
          <a:prstGeom prst="rect">
            <a:avLst/>
          </a:prstGeom>
          <a:effectLst>
            <a:outerShdw blurRad="1823537" dist="883217" dir="2700000">
              <a:srgbClr val="000000">
                <a:alpha val="54000"/>
              </a:srgbClr>
            </a:outerShdw>
          </a:effectLst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5">
            <a:alphaModFix amt="44000"/>
          </a:blip>
          <a:stretch>
            <a:fillRect/>
          </a:stretch>
        </p:blipFill>
        <p:spPr>
          <a:xfrm rot="3420000">
            <a:off x="-1816100" y="1752600"/>
            <a:ext cx="5092700" cy="5232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 rotWithShape="1">
          <a:blip r:embed="rId6">
            <a:alphaModFix amt="88000"/>
          </a:blip>
          <a:stretch>
            <a:fillRect/>
          </a:stretch>
        </p:blipFill>
        <p:spPr>
          <a:xfrm rot="13080000">
            <a:off x="14325600" y="-965200"/>
            <a:ext cx="3632200" cy="3632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765300" y="5359400"/>
            <a:ext cx="1409700" cy="14097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4597400" y="2400300"/>
            <a:ext cx="8712200" cy="635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4584700" y="4813300"/>
            <a:ext cx="8712200" cy="635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3949700" y="939800"/>
            <a:ext cx="838200" cy="8255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 rotWithShape="1">
          <a:blip r:embed="rId11"/>
          <a:stretch>
            <a:fillRect/>
          </a:stretch>
        </p:blipFill>
        <p:spPr>
          <a:xfrm rot="17640000">
            <a:off x="15024100" y="7086600"/>
            <a:ext cx="1409700" cy="1397000"/>
          </a:xfrm>
          <a:prstGeom prst="rect">
            <a:avLst/>
          </a:prstGeom>
          <a:effectLst>
            <a:outerShdw blurRad="55686" dist="160912" dir="2700000">
              <a:srgbClr val="000000">
                <a:alpha val="33000"/>
              </a:srgbClr>
            </a:outerShdw>
          </a:effectLst>
        </p:spPr>
      </p:pic>
      <p:pic>
        <p:nvPicPr>
          <p:cNvPr id="12" name="Picture 12"/>
          <p:cNvPicPr>
            <a:picLocks noChangeAspect="1"/>
          </p:cNvPicPr>
          <p:nvPr/>
        </p:nvPicPr>
        <p:blipFill rotWithShape="1">
          <a:blip r:embed="rId12"/>
          <a:stretch>
            <a:fillRect/>
          </a:stretch>
        </p:blipFill>
        <p:spPr>
          <a:xfrm rot="20700000">
            <a:off x="12687300" y="1358900"/>
            <a:ext cx="393700" cy="393700"/>
          </a:xfrm>
          <a:prstGeom prst="rect">
            <a:avLst/>
          </a:prstGeom>
          <a:effectLst>
            <a:outerShdw blurRad="5061" dist="59696" dir="2700000">
              <a:srgbClr val="000000">
                <a:alpha val="21000"/>
              </a:srgbClr>
            </a:outerShdw>
          </a:effectLst>
        </p:spPr>
      </p:pic>
      <p:pic>
        <p:nvPicPr>
          <p:cNvPr id="13" name="Picture 13"/>
          <p:cNvPicPr>
            <a:picLocks noChangeAspect="1"/>
          </p:cNvPicPr>
          <p:nvPr/>
        </p:nvPicPr>
        <p:blipFill rotWithShape="1">
          <a:blip r:embed="rId13"/>
          <a:stretch>
            <a:fillRect/>
          </a:stretch>
        </p:blipFill>
        <p:spPr>
          <a:xfrm rot="20700000">
            <a:off x="3873500" y="8432800"/>
            <a:ext cx="914400" cy="914400"/>
          </a:xfrm>
          <a:prstGeom prst="rect">
            <a:avLst/>
          </a:prstGeom>
          <a:effectLst>
            <a:outerShdw blurRad="30566" dist="148637" dir="2700000">
              <a:srgbClr val="000000">
                <a:alpha val="18000"/>
              </a:srgbClr>
            </a:outerShdw>
          </a:effectLst>
        </p:spPr>
      </p:pic>
      <p:sp>
        <p:nvSpPr>
          <p:cNvPr id="14" name="TextBox 14"/>
          <p:cNvSpPr txBox="1"/>
          <p:nvPr/>
        </p:nvSpPr>
        <p:spPr>
          <a:xfrm>
            <a:off x="4140200" y="2717800"/>
            <a:ext cx="9740900" cy="1790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83830"/>
              </a:lnSpc>
              <a:defRPr/>
            </a:pPr>
            <a:r>
              <a:rPr lang="en-US" sz="7700" b="0" i="0" u="none" strike="noStrike" spc="-500">
                <a:solidFill>
                  <a:srgbClr val="ffffff"/>
                </a:solidFill>
                <a:latin typeface="Pretendard ExtraLight"/>
              </a:rPr>
              <a:t>IoT Project</a:t>
            </a:r>
            <a:endParaRPr lang="en-US" sz="7700" b="0" i="0" u="none" strike="noStrike" spc="-500">
              <a:solidFill>
                <a:srgbClr val="ffffff"/>
              </a:solidFill>
              <a:latin typeface="Pretendard ExtraLight"/>
            </a:endParaRPr>
          </a:p>
          <a:p>
            <a:pPr lvl="0" algn="ctr">
              <a:lnSpc>
                <a:spcPct val="83830"/>
              </a:lnSpc>
              <a:defRPr/>
            </a:pPr>
            <a:r>
              <a:rPr lang="ko-KR" sz="4000" b="0" i="0" u="none" strike="noStrike">
                <a:solidFill>
                  <a:srgbClr val="ffffff"/>
                </a:solidFill>
                <a:ea typeface="Pretendard ExtraLight"/>
              </a:rPr>
              <a:t>초음파</a:t>
            </a:r>
            <a:r>
              <a:rPr lang="en-US" sz="4000" b="0" i="0" u="none" strike="noStrike">
                <a:solidFill>
                  <a:srgbClr val="ffffff"/>
                </a:solidFill>
                <a:latin typeface="Pretendard ExtraLight"/>
              </a:rPr>
              <a:t> </a:t>
            </a:r>
            <a:r>
              <a:rPr lang="ko-KR" sz="4000" b="0" i="0" u="none" strike="noStrike">
                <a:solidFill>
                  <a:srgbClr val="ffffff"/>
                </a:solidFill>
                <a:ea typeface="Pretendard ExtraLight"/>
              </a:rPr>
              <a:t>센서를</a:t>
            </a:r>
            <a:r>
              <a:rPr lang="en-US" sz="4000" b="0" i="0" u="none" strike="noStrike">
                <a:solidFill>
                  <a:srgbClr val="ffffff"/>
                </a:solidFill>
                <a:latin typeface="Pretendard ExtraLight"/>
              </a:rPr>
              <a:t> </a:t>
            </a:r>
            <a:r>
              <a:rPr lang="ko-KR" sz="4000" b="0" i="0" u="none" strike="noStrike">
                <a:solidFill>
                  <a:srgbClr val="ffffff"/>
                </a:solidFill>
                <a:ea typeface="Pretendard ExtraLight"/>
              </a:rPr>
              <a:t>이용한</a:t>
            </a:r>
            <a:r>
              <a:rPr lang="en-US" sz="4000" b="0" i="0" u="none" strike="noStrike">
                <a:solidFill>
                  <a:srgbClr val="ffffff"/>
                </a:solidFill>
                <a:latin typeface="Pretendard ExtraLight"/>
              </a:rPr>
              <a:t> </a:t>
            </a:r>
            <a:r>
              <a:rPr lang="ko-KR" sz="4000" b="0" i="0" u="none" strike="noStrike">
                <a:solidFill>
                  <a:srgbClr val="ffffff"/>
                </a:solidFill>
                <a:ea typeface="Pretendard ExtraLight"/>
              </a:rPr>
              <a:t>거리</a:t>
            </a:r>
            <a:r>
              <a:rPr lang="en-US" sz="4000" b="0" i="0" u="none" strike="noStrike">
                <a:solidFill>
                  <a:srgbClr val="ffffff"/>
                </a:solidFill>
                <a:latin typeface="Pretendard ExtraLight"/>
              </a:rPr>
              <a:t> </a:t>
            </a:r>
            <a:r>
              <a:rPr lang="ko-KR" sz="4000" b="0" i="0" u="none" strike="noStrike">
                <a:solidFill>
                  <a:srgbClr val="ffffff"/>
                </a:solidFill>
                <a:ea typeface="Pretendard ExtraLight"/>
              </a:rPr>
              <a:t>시각화</a:t>
            </a:r>
            <a:r>
              <a:rPr lang="ko-KR" altLang="en-US" sz="4000" b="0" i="0" u="none" strike="noStrike">
                <a:solidFill>
                  <a:srgbClr val="ffffff"/>
                </a:solidFill>
                <a:ea typeface="Pretendard ExtraLight"/>
              </a:rPr>
              <a:t> 코드 설명</a:t>
            </a:r>
            <a:endParaRPr lang="ko-KR" altLang="en-US" sz="4000" b="0" i="0" u="none" strike="noStrike">
              <a:solidFill>
                <a:srgbClr val="ffffff"/>
              </a:solidFill>
              <a:ea typeface="Pretendard ExtraLigh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883400" y="469900"/>
            <a:ext cx="4508500" cy="5334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83830"/>
              </a:lnSpc>
              <a:defRPr/>
            </a:pPr>
            <a:r>
              <a:rPr lang="en-US" sz="3000" b="0" i="0" u="none" strike="noStrike" spc="-200">
                <a:solidFill>
                  <a:srgbClr val="ffffff"/>
                </a:solidFill>
                <a:latin typeface="Chango Regular"/>
              </a:rPr>
              <a:t>MIRICOMPANY</a:t>
            </a:r>
            <a:endParaRPr lang="en-US" sz="3000" b="0" i="0" u="none" strike="noStrike" spc="-200">
              <a:solidFill>
                <a:srgbClr val="ffffff"/>
              </a:solidFill>
              <a:latin typeface="Chango Regular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531100" y="8699500"/>
            <a:ext cx="3213100" cy="4572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83830"/>
              </a:lnSpc>
              <a:defRPr/>
            </a:pPr>
            <a:r>
              <a:rPr lang="ko-KR" sz="2600" b="0" i="0" u="none" strike="noStrike" spc="-200">
                <a:solidFill>
                  <a:srgbClr val="ffffff"/>
                </a:solidFill>
                <a:ea typeface="Pretendard Bold"/>
              </a:rPr>
              <a:t>컴퓨터</a:t>
            </a:r>
            <a:r>
              <a:rPr lang="en-US" sz="2600" b="0" i="0" u="none" strike="noStrike" spc="-2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600" b="0" i="0" u="none" strike="noStrike" spc="-200">
                <a:solidFill>
                  <a:srgbClr val="ffffff"/>
                </a:solidFill>
                <a:ea typeface="Pretendard Bold"/>
              </a:rPr>
              <a:t>정보통신</a:t>
            </a:r>
            <a:r>
              <a:rPr lang="en-US" sz="2600" b="0" i="0" u="none" strike="noStrike" spc="-200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600" b="0" i="0" u="none" strike="noStrike" spc="-200">
                <a:solidFill>
                  <a:srgbClr val="ffffff"/>
                </a:solidFill>
                <a:ea typeface="Pretendard Bold"/>
              </a:rPr>
              <a:t>공학과</a:t>
            </a:r>
            <a:endParaRPr lang="ko-KR" sz="2600" b="0" i="0" u="none" strike="noStrike" spc="-200">
              <a:solidFill>
                <a:srgbClr val="ffffff"/>
              </a:solidFill>
              <a:ea typeface="Pretendard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366000" y="9194800"/>
            <a:ext cx="3568700" cy="431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83830"/>
              </a:lnSpc>
              <a:defRPr/>
            </a:pPr>
            <a:r>
              <a:rPr lang="en-US" sz="2400" b="0" i="0" u="none" strike="noStrike" spc="-200">
                <a:solidFill>
                  <a:srgbClr val="ffffff"/>
                </a:solidFill>
                <a:latin typeface="Pretendard Bold"/>
              </a:rPr>
              <a:t>214683 </a:t>
            </a:r>
            <a:r>
              <a:rPr lang="ko-KR" sz="2400" b="0" i="0" u="none" strike="noStrike" spc="-200">
                <a:solidFill>
                  <a:srgbClr val="ffffff"/>
                </a:solidFill>
                <a:ea typeface="Pretendard Bold"/>
              </a:rPr>
              <a:t>장인환</a:t>
            </a:r>
            <a:endParaRPr lang="ko-KR" sz="2400" b="0" i="0" u="none" strike="noStrike" spc="-200">
              <a:solidFill>
                <a:srgbClr val="ffffff"/>
              </a:solidFill>
              <a:ea typeface="Pretendard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>
            <a:alphaModFix amt="22000"/>
          </a:blip>
          <a:stretch>
            <a:fillRect/>
          </a:stretch>
        </p:blipFill>
        <p:spPr>
          <a:xfrm>
            <a:off x="-723900" y="5143500"/>
            <a:ext cx="5613400" cy="5562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-1562100" y="3543300"/>
            <a:ext cx="15608300" cy="2400300"/>
          </a:xfrm>
          <a:prstGeom prst="rect">
            <a:avLst/>
          </a:prstGeom>
          <a:effectLst>
            <a:outerShdw blurRad="172139" dir="2700000">
              <a:srgbClr val="6187ff">
                <a:alpha val="5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746500" y="6515100"/>
            <a:ext cx="15608300" cy="2400300"/>
          </a:xfrm>
          <a:prstGeom prst="rect">
            <a:avLst/>
          </a:prstGeom>
          <a:effectLst>
            <a:outerShdw blurRad="172139" dir="2700000">
              <a:srgbClr val="6187ff">
                <a:alpha val="50000"/>
              </a:srgbClr>
            </a:outerShdw>
          </a:effectLst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5">
            <a:alphaModFix amt="50000"/>
          </a:blip>
          <a:stretch>
            <a:fillRect/>
          </a:stretch>
        </p:blipFill>
        <p:spPr>
          <a:xfrm>
            <a:off x="3746500" y="4432300"/>
            <a:ext cx="292100" cy="4699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 rotWithShape="1">
          <a:blip r:embed="rId6">
            <a:alphaModFix amt="50000"/>
          </a:blip>
          <a:stretch>
            <a:fillRect/>
          </a:stretch>
        </p:blipFill>
        <p:spPr>
          <a:xfrm>
            <a:off x="8178800" y="7340600"/>
            <a:ext cx="292100" cy="4699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 rotWithShape="1">
          <a:blip r:embed="rId7">
            <a:alphaModFix amt="50000"/>
          </a:blip>
          <a:stretch>
            <a:fillRect/>
          </a:stretch>
        </p:blipFill>
        <p:spPr>
          <a:xfrm>
            <a:off x="10299700" y="4521200"/>
            <a:ext cx="292100" cy="4699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 rotWithShape="1">
          <a:blip r:embed="rId8">
            <a:alphaModFix amt="49000"/>
          </a:blip>
          <a:stretch>
            <a:fillRect/>
          </a:stretch>
        </p:blipFill>
        <p:spPr>
          <a:xfrm rot="15000000">
            <a:off x="14541500" y="1193800"/>
            <a:ext cx="4216400" cy="42164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5702300" y="571500"/>
            <a:ext cx="6883400" cy="889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5000" b="0" i="0" u="none" strike="noStrike" spc="-300">
                <a:solidFill>
                  <a:srgbClr val="000000"/>
                </a:solidFill>
                <a:ea typeface="Pretendard Medium"/>
              </a:rPr>
              <a:t>프로세스</a:t>
            </a:r>
            <a:r>
              <a:rPr lang="en-US" sz="50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5000" b="0" i="0" u="none" strike="noStrike" spc="-300">
                <a:solidFill>
                  <a:srgbClr val="000000"/>
                </a:solidFill>
                <a:ea typeface="Pretendard Medium"/>
              </a:rPr>
              <a:t>요약</a:t>
            </a:r>
            <a:endParaRPr lang="ko-KR" sz="5000" b="0" i="0" u="none" strike="noStrike" spc="-300">
              <a:solidFill>
                <a:srgbClr val="000000"/>
              </a:solidFill>
              <a:ea typeface="Pretendard Medium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883400" y="1333500"/>
            <a:ext cx="4533900" cy="6223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3500" b="0" i="0" u="none" strike="noStrike" spc="-200">
                <a:solidFill>
                  <a:srgbClr val="6187ff">
                    <a:alpha val="43140"/>
                  </a:srgbClr>
                </a:solidFill>
                <a:latin typeface="Pretendard Medium"/>
              </a:rPr>
              <a:t>Process summary</a:t>
            </a:r>
            <a:endParaRPr lang="en-US" sz="3500" b="0" i="0" u="none" strike="noStrike" spc="-200">
              <a:solidFill>
                <a:srgbClr val="6187ff">
                  <a:alpha val="43140"/>
                </a:srgbClr>
              </a:solidFill>
              <a:latin typeface="Pretendard Medium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65200" y="4584700"/>
            <a:ext cx="2628900" cy="762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4300" b="0" i="0" u="none" strike="noStrike" spc="-300">
                <a:solidFill>
                  <a:srgbClr val="ffffff"/>
                </a:solidFill>
                <a:ea typeface="Pretendard Regular"/>
              </a:rPr>
              <a:t>거리</a:t>
            </a:r>
            <a:r>
              <a:rPr lang="en-US" sz="4300" b="0" i="0" u="none" strike="noStrike" spc="-300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4300" b="0" i="0" u="none" strike="noStrike" spc="-300">
                <a:solidFill>
                  <a:srgbClr val="ffffff"/>
                </a:solidFill>
                <a:ea typeface="Pretendard Regular"/>
              </a:rPr>
              <a:t>측정</a:t>
            </a:r>
            <a:endParaRPr lang="ko-KR" sz="4300" b="0" i="0" u="none" strike="noStrike" spc="-300">
              <a:solidFill>
                <a:srgbClr val="ffffff"/>
              </a:solidFill>
              <a:ea typeface="Pretendard Regular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511300" y="3873500"/>
            <a:ext cx="1536700" cy="774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4300" b="0" i="0" u="none" strike="noStrike" spc="-300">
                <a:solidFill>
                  <a:srgbClr val="ffffff"/>
                </a:solidFill>
                <a:latin typeface="Pretendard ExtraBold"/>
              </a:rPr>
              <a:t>01</a:t>
            </a:r>
            <a:endParaRPr lang="en-US" sz="4300" b="0" i="0" u="none" strike="noStrike" spc="-300">
              <a:solidFill>
                <a:srgbClr val="ffffff"/>
              </a:solidFill>
              <a:latin typeface="Pretendard Extra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4165600" y="4584700"/>
            <a:ext cx="5867400" cy="762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4300" b="0" i="0" u="none" strike="noStrike" spc="-300">
                <a:solidFill>
                  <a:srgbClr val="ffffff"/>
                </a:solidFill>
                <a:latin typeface="Pretendard Regular"/>
              </a:rPr>
              <a:t>LED, I2C, Bluetooth </a:t>
            </a:r>
            <a:r>
              <a:rPr lang="ko-KR" sz="4300" b="0" i="0" u="none" strike="noStrike" spc="-300">
                <a:solidFill>
                  <a:srgbClr val="ffffff"/>
                </a:solidFill>
                <a:ea typeface="Pretendard Regular"/>
              </a:rPr>
              <a:t>제어</a:t>
            </a:r>
            <a:endParaRPr lang="ko-KR" sz="4300" b="0" i="0" u="none" strike="noStrike" spc="-300">
              <a:solidFill>
                <a:srgbClr val="ffffff"/>
              </a:solidFill>
              <a:ea typeface="Pretendard Regular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527800" y="3860800"/>
            <a:ext cx="1536700" cy="774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4300" b="0" i="0" u="none" strike="noStrike" spc="-300">
                <a:solidFill>
                  <a:srgbClr val="ffffff"/>
                </a:solidFill>
                <a:latin typeface="Pretendard ExtraBold"/>
              </a:rPr>
              <a:t>02</a:t>
            </a:r>
            <a:endParaRPr lang="en-US" sz="4300" b="0" i="0" u="none" strike="noStrike" spc="-300">
              <a:solidFill>
                <a:srgbClr val="ffffff"/>
              </a:solidFill>
              <a:latin typeface="Pretendard Extra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5194300" y="7556500"/>
            <a:ext cx="2870200" cy="762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4300" b="0" i="0" u="none" strike="noStrike" spc="-300">
                <a:solidFill>
                  <a:srgbClr val="ffffff"/>
                </a:solidFill>
                <a:ea typeface="Pretendard Regular"/>
              </a:rPr>
              <a:t>파이썬</a:t>
            </a:r>
            <a:r>
              <a:rPr lang="en-US" sz="4300" b="0" i="0" u="none" strike="noStrike" spc="-300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4300" b="0" i="0" u="none" strike="noStrike" spc="-300">
                <a:solidFill>
                  <a:srgbClr val="ffffff"/>
                </a:solidFill>
                <a:ea typeface="Pretendard Regular"/>
              </a:rPr>
              <a:t>전달</a:t>
            </a:r>
            <a:endParaRPr lang="ko-KR" sz="4300" b="0" i="0" u="none" strike="noStrike" spc="-300">
              <a:solidFill>
                <a:srgbClr val="ffffff"/>
              </a:solidFill>
              <a:ea typeface="Pretendard Regular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883900" y="4686300"/>
            <a:ext cx="2628900" cy="762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4300" b="0" i="0" u="none" strike="noStrike" spc="-300">
                <a:solidFill>
                  <a:srgbClr val="ffffff"/>
                </a:solidFill>
                <a:ea typeface="Pretendard Regular"/>
              </a:rPr>
              <a:t>시리얼</a:t>
            </a:r>
            <a:r>
              <a:rPr lang="en-US" sz="4300" b="0" i="0" u="none" strike="noStrike" spc="-300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4300" b="0" i="0" u="none" strike="noStrike" spc="-300">
                <a:solidFill>
                  <a:srgbClr val="ffffff"/>
                </a:solidFill>
                <a:ea typeface="Pretendard Regular"/>
              </a:rPr>
              <a:t>통신</a:t>
            </a:r>
            <a:endParaRPr lang="ko-KR" sz="4300" b="0" i="0" u="none" strike="noStrike" spc="-300">
              <a:solidFill>
                <a:srgbClr val="ffffff"/>
              </a:solidFill>
              <a:ea typeface="Pretendard Regula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1430000" y="3975100"/>
            <a:ext cx="1536700" cy="774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4300" b="0" i="0" u="none" strike="noStrike" spc="-300">
                <a:solidFill>
                  <a:srgbClr val="ffffff"/>
                </a:solidFill>
                <a:latin typeface="Pretendard ExtraBold"/>
              </a:rPr>
              <a:t>03</a:t>
            </a:r>
            <a:endParaRPr lang="en-US" sz="4300" b="0" i="0" u="none" strike="noStrike" spc="-300">
              <a:solidFill>
                <a:srgbClr val="ffffff"/>
              </a:solidFill>
              <a:latin typeface="Pretendard Extra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981700" y="6845300"/>
            <a:ext cx="1536700" cy="762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4300" b="0" i="0" u="none" strike="noStrike" spc="-300">
                <a:solidFill>
                  <a:srgbClr val="ffffff"/>
                </a:solidFill>
                <a:latin typeface="Pretendard ExtraBold"/>
              </a:rPr>
              <a:t>04</a:t>
            </a:r>
            <a:endParaRPr lang="en-US" sz="4300" b="0" i="0" u="none" strike="noStrike" spc="-300">
              <a:solidFill>
                <a:srgbClr val="ffffff"/>
              </a:solidFill>
              <a:latin typeface="Pretendard Extra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8674100" y="7556500"/>
            <a:ext cx="3276600" cy="762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4300" b="0" i="0" u="none" strike="noStrike" spc="-300">
                <a:solidFill>
                  <a:srgbClr val="ffffff"/>
                </a:solidFill>
                <a:latin typeface="Pretendard Regular"/>
              </a:rPr>
              <a:t>MySQL </a:t>
            </a:r>
            <a:r>
              <a:rPr lang="ko-KR" sz="4300" b="0" i="0" u="none" strike="noStrike" spc="-300">
                <a:solidFill>
                  <a:srgbClr val="ffffff"/>
                </a:solidFill>
                <a:ea typeface="Pretendard Regular"/>
              </a:rPr>
              <a:t>저장</a:t>
            </a:r>
            <a:endParaRPr lang="ko-KR" sz="4300" b="0" i="0" u="none" strike="noStrike" spc="-300">
              <a:solidFill>
                <a:srgbClr val="ffffff"/>
              </a:solidFill>
              <a:ea typeface="Pretendard Regular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626600" y="6781800"/>
            <a:ext cx="1536700" cy="762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4300" b="0" i="0" u="none" strike="noStrike" spc="-300">
                <a:solidFill>
                  <a:srgbClr val="ffffff"/>
                </a:solidFill>
                <a:latin typeface="Pretendard ExtraBold"/>
              </a:rPr>
              <a:t>05</a:t>
            </a:r>
            <a:endParaRPr lang="en-US" sz="4300" b="0" i="0" u="none" strike="noStrike" spc="-300">
              <a:solidFill>
                <a:srgbClr val="ffffff"/>
              </a:solidFill>
              <a:latin typeface="Pretendard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485900" y="2171700"/>
            <a:ext cx="6781800" cy="6781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552700" y="1993900"/>
            <a:ext cx="7162800" cy="71628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20280000">
            <a:off x="15328900" y="7124700"/>
            <a:ext cx="4076700" cy="40767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96900" y="419100"/>
            <a:ext cx="4826000" cy="1066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99600"/>
              </a:lnSpc>
              <a:defRPr/>
            </a:pPr>
            <a:r>
              <a:rPr lang="en-US" sz="6000" b="0" i="0" u="none" strike="noStrike" spc="-400">
                <a:solidFill>
                  <a:srgbClr val="6187ff"/>
                </a:solidFill>
                <a:latin typeface="Pretendard Black"/>
              </a:rPr>
              <a:t>CONTENTS</a:t>
            </a:r>
            <a:endParaRPr lang="en-US" sz="6000" b="0" i="0" u="none" strike="noStrike" spc="-400">
              <a:solidFill>
                <a:srgbClr val="6187ff"/>
              </a:solidFill>
              <a:latin typeface="Pretendard Black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734800" y="1498600"/>
            <a:ext cx="4724400" cy="72263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41100"/>
              </a:lnSpc>
              <a:defRPr/>
            </a:pPr>
            <a:r>
              <a:rPr lang="en-US" altLang="ko-KR" sz="3400" b="0" i="0" u="none" strike="noStrike" spc="-200">
                <a:solidFill>
                  <a:srgbClr val="000000"/>
                </a:solidFill>
                <a:ea typeface="Pretendard Bold"/>
              </a:rPr>
              <a:t>1.</a:t>
            </a:r>
            <a:r>
              <a:rPr lang="ko-KR" altLang="en-US" sz="3400" b="0" i="0" u="none" strike="noStrike" spc="-200">
                <a:solidFill>
                  <a:srgbClr val="000000"/>
                </a:solidFill>
                <a:ea typeface="Pretendard Bold"/>
              </a:rPr>
              <a:t> </a:t>
            </a:r>
            <a:r>
              <a:rPr lang="ko-KR" sz="3400" b="0" i="0" u="none" strike="noStrike" spc="-200">
                <a:solidFill>
                  <a:srgbClr val="000000"/>
                </a:solidFill>
                <a:ea typeface="Pretendard Bold"/>
              </a:rPr>
              <a:t>프로그램</a:t>
            </a:r>
            <a:r>
              <a:rPr lang="en-US" sz="3400" b="0" i="0" u="none" strike="noStrike" spc="-2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3400" b="0" i="0" u="none" strike="noStrike" spc="-200">
                <a:solidFill>
                  <a:srgbClr val="000000"/>
                </a:solidFill>
                <a:ea typeface="Pretendard Bold"/>
              </a:rPr>
              <a:t>작동</a:t>
            </a:r>
            <a:r>
              <a:rPr lang="en-US" sz="3400" b="0" i="0" u="none" strike="noStrike" spc="-2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3400" b="0" i="0" u="none" strike="noStrike" spc="-200">
                <a:solidFill>
                  <a:srgbClr val="000000"/>
                </a:solidFill>
                <a:ea typeface="Pretendard Bold"/>
              </a:rPr>
              <a:t>순서</a:t>
            </a:r>
            <a:endParaRPr lang="ko-KR" sz="3400" b="0" i="0" u="none" strike="noStrike" spc="-200">
              <a:solidFill>
                <a:srgbClr val="000000"/>
              </a:solidFill>
              <a:ea typeface="Pretendard Bold"/>
            </a:endParaRPr>
          </a:p>
          <a:p>
            <a:pPr lvl="0" algn="l">
              <a:lnSpc>
                <a:spcPct val="141100"/>
              </a:lnSpc>
              <a:defRPr/>
            </a:pPr>
            <a:endParaRPr lang="en-US" sz="3400" b="0" i="0" u="none" strike="noStrike" spc="-200">
              <a:solidFill>
                <a:srgbClr val="000000"/>
              </a:solidFill>
              <a:latin typeface="Pretendard Bold"/>
              <a:ea typeface="Pretendard Bold"/>
            </a:endParaRPr>
          </a:p>
          <a:p>
            <a:pPr lvl="0" algn="l">
              <a:lnSpc>
                <a:spcPct val="141100"/>
              </a:lnSpc>
              <a:defRPr/>
            </a:pPr>
            <a:r>
              <a:rPr lang="en-US" altLang="ko-KR" sz="3400" b="0" i="0" u="none" strike="noStrike" spc="-200">
                <a:solidFill>
                  <a:srgbClr val="000000"/>
                </a:solidFill>
                <a:ea typeface="Pretendard Bold"/>
              </a:rPr>
              <a:t>2.</a:t>
            </a:r>
            <a:r>
              <a:rPr lang="ko-KR" altLang="en-US" sz="3400" b="0" i="0" u="none" strike="noStrike" spc="-200">
                <a:solidFill>
                  <a:srgbClr val="000000"/>
                </a:solidFill>
                <a:ea typeface="Pretendard Bold"/>
              </a:rPr>
              <a:t> </a:t>
            </a:r>
            <a:r>
              <a:rPr lang="ko-KR" sz="3400" b="0" i="0" u="none" strike="noStrike" spc="-200">
                <a:solidFill>
                  <a:srgbClr val="000000"/>
                </a:solidFill>
                <a:ea typeface="Pretendard Bold"/>
              </a:rPr>
              <a:t>아두이노</a:t>
            </a:r>
            <a:r>
              <a:rPr lang="en-US" sz="3400" b="0" i="0" u="none" strike="noStrike" spc="-2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3400" b="0" i="0" u="none" strike="noStrike" spc="-200">
                <a:solidFill>
                  <a:srgbClr val="000000"/>
                </a:solidFill>
                <a:ea typeface="Pretendard Bold"/>
              </a:rPr>
              <a:t>코드</a:t>
            </a:r>
            <a:endParaRPr lang="ko-KR" sz="3400" b="0" i="0" u="none" strike="noStrike" spc="-200">
              <a:solidFill>
                <a:srgbClr val="000000"/>
              </a:solidFill>
              <a:ea typeface="Pretendard Bold"/>
            </a:endParaRPr>
          </a:p>
          <a:p>
            <a:pPr lvl="0" algn="l">
              <a:lnSpc>
                <a:spcPct val="141100"/>
              </a:lnSpc>
              <a:defRPr/>
            </a:pPr>
            <a:endParaRPr lang="en-US" sz="3400" b="0" i="0" u="none" strike="noStrike" spc="-200">
              <a:solidFill>
                <a:srgbClr val="000000"/>
              </a:solidFill>
              <a:latin typeface="Pretendard Bold"/>
              <a:ea typeface="Pretendard Bold"/>
            </a:endParaRPr>
          </a:p>
          <a:p>
            <a:pPr lvl="0" algn="l">
              <a:lnSpc>
                <a:spcPct val="141100"/>
              </a:lnSpc>
              <a:defRPr/>
            </a:pPr>
            <a:r>
              <a:rPr lang="en-US" altLang="ko-KR" sz="3400" b="0" i="0" u="none" strike="noStrike" spc="-200">
                <a:solidFill>
                  <a:srgbClr val="000000"/>
                </a:solidFill>
                <a:ea typeface="Pretendard Bold"/>
              </a:rPr>
              <a:t>3.</a:t>
            </a:r>
            <a:r>
              <a:rPr lang="ko-KR" altLang="en-US" sz="3400" b="0" i="0" u="none" strike="noStrike" spc="-200">
                <a:solidFill>
                  <a:srgbClr val="000000"/>
                </a:solidFill>
                <a:ea typeface="Pretendard Bold"/>
              </a:rPr>
              <a:t> </a:t>
            </a:r>
            <a:r>
              <a:rPr lang="ko-KR" sz="3400" b="0" i="0" u="none" strike="noStrike" spc="-200">
                <a:solidFill>
                  <a:srgbClr val="000000"/>
                </a:solidFill>
                <a:ea typeface="Pretendard Bold"/>
              </a:rPr>
              <a:t>파이썬</a:t>
            </a:r>
            <a:r>
              <a:rPr lang="en-US" sz="3400" b="0" i="0" u="none" strike="noStrike" spc="-2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3400" b="0" i="0" u="none" strike="noStrike" spc="-200">
                <a:solidFill>
                  <a:srgbClr val="000000"/>
                </a:solidFill>
                <a:ea typeface="Pretendard Bold"/>
              </a:rPr>
              <a:t>코드</a:t>
            </a:r>
            <a:endParaRPr lang="ko-KR" sz="3400" b="0" i="0" u="none" strike="noStrike" spc="-200">
              <a:solidFill>
                <a:srgbClr val="000000"/>
              </a:solidFill>
              <a:ea typeface="Pretendard Bold"/>
            </a:endParaRPr>
          </a:p>
          <a:p>
            <a:pPr lvl="0" algn="l">
              <a:lnSpc>
                <a:spcPct val="141100"/>
              </a:lnSpc>
              <a:defRPr/>
            </a:pPr>
            <a:endParaRPr lang="en-US" sz="3400" b="0" i="0" u="none" strike="noStrike" spc="-200">
              <a:solidFill>
                <a:srgbClr val="000000"/>
              </a:solidFill>
              <a:latin typeface="Pretendard Bold"/>
              <a:ea typeface="Pretendard Bold"/>
            </a:endParaRPr>
          </a:p>
          <a:p>
            <a:pPr lvl="0" algn="l">
              <a:lnSpc>
                <a:spcPct val="141100"/>
              </a:lnSpc>
              <a:defRPr/>
            </a:pPr>
            <a:r>
              <a:rPr lang="en-US" altLang="ko-KR" sz="3400" b="0" i="0" u="none" strike="noStrike" spc="-200">
                <a:solidFill>
                  <a:srgbClr val="000000"/>
                </a:solidFill>
                <a:latin typeface="Pretendard Bold"/>
              </a:rPr>
              <a:t>4.</a:t>
            </a:r>
            <a:r>
              <a:rPr lang="ko-KR" altLang="en-US" sz="3400" b="0" i="0" u="none" strike="noStrike" spc="-200">
                <a:solidFill>
                  <a:srgbClr val="000000"/>
                </a:solidFill>
                <a:latin typeface="Pretendard Bold"/>
              </a:rPr>
              <a:t> </a:t>
            </a:r>
            <a:r>
              <a:rPr lang="en-US" sz="3400" b="0" i="0" u="none" strike="noStrike" spc="-200">
                <a:solidFill>
                  <a:srgbClr val="000000"/>
                </a:solidFill>
                <a:latin typeface="Pretendard Bold"/>
              </a:rPr>
              <a:t>MySQL </a:t>
            </a:r>
            <a:r>
              <a:rPr lang="ko-KR" sz="3400" b="0" i="0" u="none" strike="noStrike" spc="-200">
                <a:solidFill>
                  <a:srgbClr val="000000"/>
                </a:solidFill>
                <a:ea typeface="Pretendard Bold"/>
              </a:rPr>
              <a:t>코드</a:t>
            </a:r>
            <a:endParaRPr lang="ko-KR" sz="3400" b="0" i="0" u="none" strike="noStrike" spc="-200">
              <a:solidFill>
                <a:srgbClr val="000000"/>
              </a:solidFill>
              <a:ea typeface="Pretendard Bold"/>
            </a:endParaRPr>
          </a:p>
          <a:p>
            <a:pPr lvl="0" algn="l">
              <a:lnSpc>
                <a:spcPct val="141100"/>
              </a:lnSpc>
              <a:defRPr/>
            </a:pPr>
            <a:endParaRPr lang="en-US" sz="3400" b="0" i="0" u="none" strike="noStrike" spc="-200">
              <a:solidFill>
                <a:srgbClr val="000000"/>
              </a:solidFill>
              <a:latin typeface="Pretendard Bold"/>
              <a:ea typeface="Pretendard Bold"/>
            </a:endParaRPr>
          </a:p>
          <a:p>
            <a:pPr lvl="0" algn="l">
              <a:lnSpc>
                <a:spcPct val="141100"/>
              </a:lnSpc>
              <a:defRPr/>
            </a:pPr>
            <a:r>
              <a:rPr lang="en-US" altLang="ko-KR" sz="3400" b="0" i="0" u="none" strike="noStrike" spc="-200">
                <a:solidFill>
                  <a:srgbClr val="000000"/>
                </a:solidFill>
                <a:ea typeface="Pretendard Bold"/>
              </a:rPr>
              <a:t>5.</a:t>
            </a:r>
            <a:r>
              <a:rPr lang="ko-KR" altLang="en-US" sz="3400" b="0" i="0" u="none" strike="noStrike" spc="-200">
                <a:solidFill>
                  <a:srgbClr val="000000"/>
                </a:solidFill>
                <a:ea typeface="Pretendard Bold"/>
              </a:rPr>
              <a:t> 프로세스 요약</a:t>
            </a:r>
            <a:endParaRPr lang="ko-KR" altLang="en-US" sz="3400" b="0" i="0" u="none" strike="noStrike" spc="-200">
              <a:solidFill>
                <a:srgbClr val="000000"/>
              </a:solidFill>
              <a:ea typeface="Pretendard Bold"/>
            </a:endParaRPr>
          </a:p>
          <a:p>
            <a:pPr lvl="0" algn="l">
              <a:lnSpc>
                <a:spcPct val="141100"/>
              </a:lnSpc>
              <a:defRPr/>
            </a:pPr>
            <a:endParaRPr lang="en-US" sz="3400" b="0" i="0" u="none" strike="noStrike" spc="-200">
              <a:solidFill>
                <a:srgbClr val="000000"/>
              </a:solidFill>
              <a:latin typeface="Pretendard Bold"/>
              <a:ea typeface="Pretendard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0">
            <a:off x="13119100" y="-1663700"/>
            <a:ext cx="6705600" cy="67056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2235200" y="7264400"/>
            <a:ext cx="3441700" cy="2146300"/>
          </a:xfrm>
          <a:prstGeom prst="rect">
            <a:avLst/>
          </a:prstGeom>
          <a:effectLst>
            <a:outerShdw dir="2700000" dist="0" blurRad="120032">
              <a:srgbClr val="6187FF">
                <a:alpha val="5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607300" y="7264400"/>
            <a:ext cx="3441700" cy="2146300"/>
          </a:xfrm>
          <a:prstGeom prst="rect">
            <a:avLst/>
          </a:prstGeom>
          <a:effectLst>
            <a:outerShdw dir="2700000" dist="0" blurRad="120032">
              <a:srgbClr val="6187FF">
                <a:alpha val="50000"/>
              </a:srgbClr>
            </a:outerShdw>
          </a:effectLst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017500" y="7264400"/>
            <a:ext cx="3441700" cy="2146300"/>
          </a:xfrm>
          <a:prstGeom prst="rect">
            <a:avLst/>
          </a:prstGeom>
          <a:effectLst>
            <a:outerShdw dir="2700000" dist="0" blurRad="120032">
              <a:srgbClr val="6187FF">
                <a:alpha val="50000"/>
              </a:srgbClr>
            </a:outerShdw>
          </a:effectLst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892300" y="3873500"/>
            <a:ext cx="3784600" cy="25400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6248400" y="3416300"/>
            <a:ext cx="6172200" cy="3454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2268200" y="3543300"/>
            <a:ext cx="4813300" cy="32004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6057900" y="7620000"/>
            <a:ext cx="1422400" cy="14224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1239500" y="7632700"/>
            <a:ext cx="1422400" cy="14224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2501900" y="8597900"/>
            <a:ext cx="2908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000" b="false" i="false" u="none" strike="noStrike" spc="-100">
                <a:solidFill>
                  <a:srgbClr val="000000"/>
                </a:solidFill>
                <a:ea typeface="Pretendard Medium"/>
              </a:rPr>
              <a:t>아두이노</a:t>
            </a:r>
            <a:r>
              <a:rPr lang="en-US" sz="2000" b="false" i="false" u="none" strike="noStrike" spc="-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000" b="false" i="false" u="none" strike="noStrike" spc="-100">
                <a:solidFill>
                  <a:srgbClr val="000000"/>
                </a:solidFill>
                <a:ea typeface="Pretendard Medium"/>
              </a:rPr>
              <a:t>코드</a:t>
            </a:r>
            <a:r>
              <a:rPr lang="en-US" sz="2000" b="false" i="false" u="none" strike="noStrike" spc="-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000" b="false" i="false" u="none" strike="noStrike" spc="-100">
                <a:solidFill>
                  <a:srgbClr val="000000"/>
                </a:solidFill>
                <a:ea typeface="Pretendard Medium"/>
              </a:rPr>
              <a:t>실행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765800" y="571500"/>
            <a:ext cx="68834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5000" b="false" i="false" u="none" strike="noStrike" spc="-300">
                <a:solidFill>
                  <a:srgbClr val="000000"/>
                </a:solidFill>
                <a:ea typeface="Pretendard Medium"/>
              </a:rPr>
              <a:t>프로그램</a:t>
            </a:r>
            <a:r>
              <a:rPr lang="en-US" sz="50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5000" b="false" i="false" u="none" strike="noStrike" spc="-300">
                <a:solidFill>
                  <a:srgbClr val="000000"/>
                </a:solidFill>
                <a:ea typeface="Pretendard Medium"/>
              </a:rPr>
              <a:t>작동</a:t>
            </a:r>
            <a:r>
              <a:rPr lang="en-US" sz="50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5000" b="false" i="false" u="none" strike="noStrike" spc="-300">
                <a:solidFill>
                  <a:srgbClr val="000000"/>
                </a:solidFill>
                <a:ea typeface="Pretendard Medium"/>
              </a:rPr>
              <a:t>순서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38800" y="1333500"/>
            <a:ext cx="71247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500" b="false" i="false" u="none" strike="noStrike" spc="-200">
                <a:solidFill>
                  <a:srgbClr val="6187FF">
                    <a:alpha val="43137"/>
                  </a:srgbClr>
                </a:solidFill>
                <a:latin typeface="Pretendard Medium"/>
              </a:rPr>
              <a:t>Instructions shown in order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314700" y="7632700"/>
            <a:ext cx="1282700" cy="546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100" b="false" i="false" u="none" strike="noStrike" spc="-200">
                <a:solidFill>
                  <a:srgbClr val="6187FF"/>
                </a:solidFill>
                <a:latin typeface="Pretendard ExtraBold"/>
              </a:rPr>
              <a:t>01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74000" y="8597900"/>
            <a:ext cx="2908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 spc="-100">
                <a:solidFill>
                  <a:srgbClr val="FFFFFF"/>
                </a:solidFill>
                <a:latin typeface="Pretendard Medium"/>
              </a:rPr>
              <a:t>Python </a:t>
            </a:r>
            <a:r>
              <a:rPr lang="ko-KR" sz="2000" b="false" i="false" u="none" strike="noStrike" spc="-100">
                <a:solidFill>
                  <a:srgbClr val="FFFFFF"/>
                </a:solidFill>
                <a:ea typeface="Pretendard Medium"/>
              </a:rPr>
              <a:t>코드로</a:t>
            </a:r>
            <a:r>
              <a:rPr lang="en-US" sz="2000" b="false" i="false" u="none" strike="noStrike" spc="-100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2000" b="false" i="false" u="none" strike="noStrike" spc="-100">
                <a:solidFill>
                  <a:srgbClr val="FFFFFF"/>
                </a:solidFill>
                <a:ea typeface="Pretendard Medium"/>
              </a:rPr>
              <a:t>데이터</a:t>
            </a:r>
            <a:r>
              <a:rPr lang="en-US" sz="2000" b="false" i="false" u="none" strike="noStrike" spc="-100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2000" b="false" i="false" u="none" strike="noStrike" spc="-100">
                <a:solidFill>
                  <a:srgbClr val="FFFFFF"/>
                </a:solidFill>
                <a:ea typeface="Pretendard Medium"/>
              </a:rPr>
              <a:t>전송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686800" y="7632700"/>
            <a:ext cx="1282700" cy="546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100" b="false" i="false" u="none" strike="noStrike" spc="-200">
                <a:solidFill>
                  <a:srgbClr val="FFFFFF"/>
                </a:solidFill>
                <a:latin typeface="Pretendard ExtraBold"/>
              </a:rPr>
              <a:t>02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284200" y="8597900"/>
            <a:ext cx="2908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 spc="-100">
                <a:solidFill>
                  <a:srgbClr val="000000"/>
                </a:solidFill>
                <a:latin typeface="Pretendard Medium"/>
              </a:rPr>
              <a:t>MySQL DB</a:t>
            </a:r>
            <a:r>
              <a:rPr lang="ko-KR" sz="2000" b="false" i="false" u="none" strike="noStrike" spc="-100">
                <a:solidFill>
                  <a:srgbClr val="000000"/>
                </a:solidFill>
                <a:ea typeface="Pretendard Medium"/>
              </a:rPr>
              <a:t>에</a:t>
            </a:r>
            <a:r>
              <a:rPr lang="en-US" sz="2000" b="false" i="false" u="none" strike="noStrike" spc="-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000" b="false" i="false" u="none" strike="noStrike" spc="-100">
                <a:solidFill>
                  <a:srgbClr val="000000"/>
                </a:solidFill>
                <a:ea typeface="Pretendard Medium"/>
              </a:rPr>
              <a:t>데이터</a:t>
            </a:r>
            <a:r>
              <a:rPr lang="en-US" sz="2000" b="false" i="false" u="none" strike="noStrike" spc="-1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000" b="false" i="false" u="none" strike="noStrike" spc="-100">
                <a:solidFill>
                  <a:srgbClr val="000000"/>
                </a:solidFill>
                <a:ea typeface="Pretendard Medium"/>
              </a:rPr>
              <a:t>저장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109700" y="7632700"/>
            <a:ext cx="1282700" cy="546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3100" b="false" i="false" u="none" strike="noStrike" spc="-200">
                <a:solidFill>
                  <a:srgbClr val="6187FF"/>
                </a:solidFill>
                <a:latin typeface="Pretendard ExtraBold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>
            <a:alphaModFix amt="8000"/>
          </a:blip>
          <a:stretch>
            <a:fillRect/>
          </a:stretch>
        </p:blipFill>
        <p:spPr>
          <a:xfrm>
            <a:off x="-939800" y="-1155700"/>
            <a:ext cx="6769100" cy="6769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31800" y="2463800"/>
            <a:ext cx="12153900" cy="40513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765800" y="571500"/>
            <a:ext cx="6883400" cy="889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5000" b="0" i="0" u="none" strike="noStrike" spc="-300">
                <a:solidFill>
                  <a:srgbClr val="000000"/>
                </a:solidFill>
                <a:ea typeface="Pretendard Medium"/>
              </a:rPr>
              <a:t>아두이노</a:t>
            </a:r>
            <a:r>
              <a:rPr lang="en-US" sz="50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5000" b="0" i="0" u="none" strike="noStrike" spc="-300">
                <a:solidFill>
                  <a:srgbClr val="000000"/>
                </a:solidFill>
                <a:ea typeface="Pretendard Medium"/>
              </a:rPr>
              <a:t>코드</a:t>
            </a:r>
            <a:endParaRPr lang="ko-KR" sz="5000" b="0" i="0" u="none" strike="noStrike" spc="-300">
              <a:solidFill>
                <a:srgbClr val="000000"/>
              </a:solidFill>
              <a:ea typeface="Pretendard Mediu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591300" y="1333500"/>
            <a:ext cx="5219700" cy="635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3500" b="0" i="0" u="none" strike="noStrike" spc="-200">
                <a:solidFill>
                  <a:srgbClr val="6187ff">
                    <a:alpha val="43140"/>
                  </a:srgbClr>
                </a:solidFill>
                <a:ea typeface="Pretendard Medium"/>
              </a:rPr>
              <a:t>헤더</a:t>
            </a:r>
            <a:r>
              <a:rPr lang="en-US" sz="3500" b="0" i="0" u="none" strike="noStrike" spc="-200">
                <a:solidFill>
                  <a:srgbClr val="6187ff">
                    <a:alpha val="43140"/>
                  </a:srgbClr>
                </a:solidFill>
                <a:latin typeface="Pretendard Medium"/>
              </a:rPr>
              <a:t> </a:t>
            </a:r>
            <a:r>
              <a:rPr lang="ko-KR" sz="3500" b="0" i="0" u="none" strike="noStrike" spc="-200">
                <a:solidFill>
                  <a:srgbClr val="6187ff">
                    <a:alpha val="43140"/>
                  </a:srgbClr>
                </a:solidFill>
                <a:ea typeface="Pretendard Medium"/>
              </a:rPr>
              <a:t>파일</a:t>
            </a:r>
            <a:r>
              <a:rPr lang="en-US" sz="3500" b="0" i="0" u="none" strike="noStrike" spc="-200">
                <a:solidFill>
                  <a:srgbClr val="6187ff">
                    <a:alpha val="43140"/>
                  </a:srgbClr>
                </a:solidFill>
                <a:latin typeface="Pretendard Medium"/>
              </a:rPr>
              <a:t> </a:t>
            </a:r>
            <a:r>
              <a:rPr lang="ko-KR" sz="3500" b="0" i="0" u="none" strike="noStrike" spc="-200">
                <a:solidFill>
                  <a:srgbClr val="6187ff">
                    <a:alpha val="43140"/>
                  </a:srgbClr>
                </a:solidFill>
                <a:ea typeface="Pretendard Medium"/>
              </a:rPr>
              <a:t>및</a:t>
            </a:r>
            <a:r>
              <a:rPr lang="en-US" sz="3500" b="0" i="0" u="none" strike="noStrike" spc="-200">
                <a:solidFill>
                  <a:srgbClr val="6187ff">
                    <a:alpha val="43140"/>
                  </a:srgbClr>
                </a:solidFill>
                <a:latin typeface="Pretendard Medium"/>
              </a:rPr>
              <a:t> PIN </a:t>
            </a:r>
            <a:r>
              <a:rPr lang="ko-KR" sz="3500" b="0" i="0" u="none" strike="noStrike" spc="-200">
                <a:solidFill>
                  <a:srgbClr val="6187ff">
                    <a:alpha val="43140"/>
                  </a:srgbClr>
                </a:solidFill>
                <a:ea typeface="Pretendard Medium"/>
              </a:rPr>
              <a:t>번호</a:t>
            </a:r>
            <a:r>
              <a:rPr lang="en-US" sz="3500" b="0" i="0" u="none" strike="noStrike" spc="-200">
                <a:solidFill>
                  <a:srgbClr val="6187ff">
                    <a:alpha val="43140"/>
                  </a:srgbClr>
                </a:solidFill>
                <a:latin typeface="Pretendard Medium"/>
              </a:rPr>
              <a:t> </a:t>
            </a:r>
            <a:r>
              <a:rPr lang="ko-KR" sz="3500" b="0" i="0" u="none" strike="noStrike" spc="-200">
                <a:solidFill>
                  <a:srgbClr val="6187ff">
                    <a:alpha val="43140"/>
                  </a:srgbClr>
                </a:solidFill>
                <a:ea typeface="Pretendard Medium"/>
              </a:rPr>
              <a:t>설정</a:t>
            </a:r>
            <a:endParaRPr lang="ko-KR" sz="3500" b="0" i="0" u="none" strike="noStrike" spc="-200">
              <a:solidFill>
                <a:srgbClr val="6187ff">
                  <a:alpha val="43140"/>
                </a:srgbClr>
              </a:solidFill>
              <a:ea typeface="Pretendard Medi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28600" y="6896100"/>
            <a:ext cx="10363200" cy="17399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&lt;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헤더파일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&gt;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Wire.h : I2C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통신용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라이브러리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,  I2C LCD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제어를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위한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헤더파일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LiquidCrystal_I2C.h : LCD 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관련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함수로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게이지바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생성을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위한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사용자 설정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헤더파일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SoftwareSerial.h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가상의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시리얼포트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생성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,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블루투스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모듈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통신을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위한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헤더파일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144000" y="5295900"/>
            <a:ext cx="8877300" cy="2171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&lt;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변수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&gt;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 PIN 2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번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: 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블루투스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RX (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데이터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input)</a:t>
            </a:r>
            <a:endParaRPr lang="en-US" sz="2500" b="0" i="0" u="none" strike="noStrike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PIN 3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번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: 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블루투스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TX (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데이터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output)</a:t>
            </a:r>
            <a:endParaRPr lang="en-US" sz="2500" b="0" i="0" u="none" strike="noStrike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13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번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12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번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: 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초음파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센서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output, input</a:t>
            </a:r>
            <a:endParaRPr lang="en-US" sz="2500" b="0" i="0" u="none" strike="noStrike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11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번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10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번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9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번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: 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각각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빨간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(led), 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노란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(led1), 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초록</a:t>
            </a: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(led2) LED 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출력</a:t>
            </a:r>
            <a:endParaRPr lang="ko-KR" sz="2500" b="0" i="0" u="none" strike="noStrike">
              <a:solidFill>
                <a:srgbClr val="000000"/>
              </a:solidFill>
              <a:ea typeface="Pretendard Mediu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20700" y="-444500"/>
            <a:ext cx="6578600" cy="11760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30200" y="2235200"/>
            <a:ext cx="5499100" cy="6172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422400" y="8826500"/>
            <a:ext cx="13614400" cy="7874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765800" y="571500"/>
            <a:ext cx="6883400" cy="889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5000" b="0" i="0" u="none" strike="noStrike" spc="-300">
                <a:solidFill>
                  <a:srgbClr val="000000"/>
                </a:solidFill>
                <a:latin typeface="Pretendard Medium"/>
              </a:rPr>
              <a:t>setup()</a:t>
            </a:r>
            <a:endParaRPr lang="en-US" sz="5000" b="0" i="0" u="none" strike="noStrike" spc="-300">
              <a:solidFill>
                <a:srgbClr val="000000"/>
              </a:solidFill>
              <a:latin typeface="Pretendard Medi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934200" y="1333500"/>
            <a:ext cx="4533900" cy="635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3500" b="0" i="0" u="none" strike="noStrike" spc="-200">
                <a:solidFill>
                  <a:srgbClr val="6187ff">
                    <a:alpha val="43140"/>
                  </a:srgbClr>
                </a:solidFill>
                <a:ea typeface="Pretendard Medium"/>
              </a:rPr>
              <a:t>설정</a:t>
            </a:r>
            <a:endParaRPr lang="ko-KR" sz="3500" b="0" i="0" u="none" strike="noStrike" spc="-200">
              <a:solidFill>
                <a:srgbClr val="6187ff">
                  <a:alpha val="43140"/>
                </a:srgbClr>
              </a:solidFill>
              <a:ea typeface="Pretendard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527800" y="2882900"/>
            <a:ext cx="8877300" cy="4445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USB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시리얼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및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블루투스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시리얼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통신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초기화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및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속도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지정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527800" y="4533900"/>
            <a:ext cx="8877300" cy="4445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각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핀들의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입출력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설정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 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13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번</a:t>
            </a: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,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  </a:t>
            </a: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11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번</a:t>
            </a: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,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10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번</a:t>
            </a: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,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9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번  </a:t>
            </a: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PIN: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  초음파</a:t>
            </a: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,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LED 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출력</a:t>
            </a:r>
            <a:endParaRPr lang="ko-KR" alt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12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번 </a:t>
            </a:r>
            <a:r>
              <a:rPr lang="en-US" altLang="ko-KR" sz="2500" b="0" i="0" u="none" strike="noStrike" spc="-300">
                <a:solidFill>
                  <a:srgbClr val="000000"/>
                </a:solidFill>
                <a:latin typeface="Pretendard Medium"/>
              </a:rPr>
              <a:t>PIN : </a:t>
            </a:r>
            <a:r>
              <a:rPr lang="ko-KR" altLang="en-US" sz="2500" b="0" i="0" u="none" strike="noStrike" spc="-300">
                <a:solidFill>
                  <a:srgbClr val="000000"/>
                </a:solidFill>
                <a:latin typeface="Pretendard Medium"/>
              </a:rPr>
              <a:t>초음파 입력</a:t>
            </a:r>
            <a:endParaRPr lang="ko-KR" alt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527800" y="6858000"/>
            <a:ext cx="8877300" cy="8763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I2C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에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사용자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정의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문자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, 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원하는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도트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그림을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만들기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위한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방법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gaugeFull, gaugeEmpty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게이지바를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만들기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위한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사용자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정의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문자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 rot="20460000">
            <a:off x="14795500" y="6070600"/>
            <a:ext cx="5194300" cy="5194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20700" y="2501900"/>
            <a:ext cx="7048500" cy="36703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229600" y="2247900"/>
            <a:ext cx="6807200" cy="5791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5"/>
          <a:srcRect t="42420" b="9090"/>
          <a:stretch>
            <a:fillRect/>
          </a:stretch>
        </p:blipFill>
        <p:spPr>
          <a:xfrm>
            <a:off x="1828800" y="8953500"/>
            <a:ext cx="6172200" cy="6096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5765800" y="571500"/>
            <a:ext cx="6883400" cy="889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5000" b="0" i="0" u="none" strike="noStrike" spc="-300">
                <a:solidFill>
                  <a:srgbClr val="000000"/>
                </a:solidFill>
                <a:latin typeface="Pretendard Medium"/>
              </a:rPr>
              <a:t>loop()</a:t>
            </a:r>
            <a:endParaRPr lang="en-US" sz="5000" b="0" i="0" u="none" strike="noStrike" spc="-300">
              <a:solidFill>
                <a:srgbClr val="000000"/>
              </a:solidFill>
              <a:latin typeface="Pretendard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934200" y="1333500"/>
            <a:ext cx="4533900" cy="635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sz="3500" b="0" i="0" u="none" strike="noStrike" spc="-200">
                <a:solidFill>
                  <a:srgbClr val="6187ff">
                    <a:alpha val="43140"/>
                  </a:srgbClr>
                </a:solidFill>
                <a:ea typeface="Pretendard Medium"/>
              </a:rPr>
              <a:t>반복</a:t>
            </a:r>
            <a:r>
              <a:rPr lang="en-US" sz="3500" b="0" i="0" u="none" strike="noStrike" spc="-200">
                <a:solidFill>
                  <a:srgbClr val="6187ff">
                    <a:alpha val="43140"/>
                  </a:srgbClr>
                </a:solidFill>
                <a:latin typeface="Pretendard Medium"/>
              </a:rPr>
              <a:t>, </a:t>
            </a:r>
            <a:r>
              <a:rPr lang="ko-KR" sz="3500" b="0" i="0" u="none" strike="noStrike" spc="-200">
                <a:solidFill>
                  <a:srgbClr val="6187ff">
                    <a:alpha val="43140"/>
                  </a:srgbClr>
                </a:solidFill>
                <a:ea typeface="Pretendard Medium"/>
              </a:rPr>
              <a:t>실행코드</a:t>
            </a:r>
            <a:endParaRPr lang="ko-KR" sz="3500" b="0" i="0" u="none" strike="noStrike" spc="-200">
              <a:solidFill>
                <a:srgbClr val="6187ff">
                  <a:alpha val="43140"/>
                </a:srgbClr>
              </a:solidFill>
              <a:ea typeface="Pretendard Medium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20700" y="6502400"/>
            <a:ext cx="8013700" cy="13081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거리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측정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코드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duration : (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입력받은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시간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-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출력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시간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) / 2 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distance : ((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입력받은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시간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-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출력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시간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) / 2 ) / (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초음파속도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, 29.1)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140700" y="8331200"/>
            <a:ext cx="8013700" cy="13081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게이지바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출력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코드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0~80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의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거리에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따라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10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칸으로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구분하여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출력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(8cm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당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한칸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)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 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가까워지는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거리를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알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수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있도록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게이지바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사용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1140000">
            <a:off x="14795500" y="6070600"/>
            <a:ext cx="5194300" cy="5194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1800" y="2235200"/>
            <a:ext cx="7416800" cy="78359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5765800" y="571500"/>
            <a:ext cx="68834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5000" b="false" i="false" u="none" strike="noStrike" spc="-300">
                <a:solidFill>
                  <a:srgbClr val="000000"/>
                </a:solidFill>
                <a:latin typeface="Pretendard Medium"/>
              </a:rPr>
              <a:t>loop()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934200" y="1333500"/>
            <a:ext cx="4533900" cy="635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500" b="false" i="false" u="none" strike="noStrike" spc="-200">
                <a:solidFill>
                  <a:srgbClr val="6187FF">
                    <a:alpha val="43137"/>
                  </a:srgbClr>
                </a:solidFill>
                <a:ea typeface="Pretendard Medium"/>
              </a:rPr>
              <a:t>반복</a:t>
            </a:r>
            <a:r>
              <a:rPr lang="en-US" sz="3500" b="false" i="false" u="none" strike="noStrike" spc="-200">
                <a:solidFill>
                  <a:srgbClr val="6187FF">
                    <a:alpha val="43137"/>
                  </a:srgbClr>
                </a:solidFill>
                <a:latin typeface="Pretendard Medium"/>
              </a:rPr>
              <a:t>, </a:t>
            </a:r>
            <a:r>
              <a:rPr lang="ko-KR" sz="3500" b="false" i="false" u="none" strike="noStrike" spc="-200">
                <a:solidFill>
                  <a:srgbClr val="6187FF">
                    <a:alpha val="43137"/>
                  </a:srgbClr>
                </a:solidFill>
                <a:ea typeface="Pretendard Medium"/>
              </a:rPr>
              <a:t>실행코드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051800" y="2222500"/>
            <a:ext cx="8013700" cy="2171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2880"/>
              </a:lnSpc>
            </a:pP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거리에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따른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실행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코드</a:t>
            </a:r>
          </a:p>
          <a:p>
            <a:pPr algn="l" lvl="0">
              <a:lnSpc>
                <a:spcPct val="112880"/>
              </a:lnSpc>
            </a:pP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distance &lt; 7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경우</a:t>
            </a:r>
          </a:p>
          <a:p>
            <a:pPr algn="l" lvl="0">
              <a:lnSpc>
                <a:spcPct val="112880"/>
              </a:lnSpc>
            </a:pP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-&gt;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빨강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LED</a:t>
            </a:r>
          </a:p>
          <a:p>
            <a:pPr algn="l" lvl="0">
              <a:lnSpc>
                <a:spcPct val="112880"/>
              </a:lnSpc>
            </a:pP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-&gt; 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시리얼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모니터에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경고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문자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출력</a:t>
            </a:r>
          </a:p>
          <a:p>
            <a:pPr algn="l" lvl="0">
              <a:lnSpc>
                <a:spcPct val="112880"/>
              </a:lnSpc>
            </a:pP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-&gt; 2cm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이하일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경우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: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블루투스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경고문자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,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경고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문자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확인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데이터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추가</a:t>
            </a:r>
          </a:p>
          <a:p>
            <a:pPr algn="l" lvl="0">
              <a:lnSpc>
                <a:spcPct val="112880"/>
              </a:lnSpc>
            </a:pPr>
            <a:r>
              <a:rPr lang="en-US" sz="900" b="false" i="false" u="none" strike="noStrike">
                <a:solidFill>
                  <a:srgbClr val="000000"/>
                </a:solidFill>
                <a:latin typeface="Noto Sans CJK KR Regular"/>
              </a:rPr>
              <a:t/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51800" y="5359400"/>
            <a:ext cx="8013700" cy="1460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2880"/>
              </a:lnSpc>
            </a:pP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거리에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따른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실행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코드</a:t>
            </a:r>
          </a:p>
          <a:p>
            <a:pPr algn="l" lvl="0">
              <a:lnSpc>
                <a:spcPct val="112880"/>
              </a:lnSpc>
            </a:pP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7 &lt; distance &lt; 30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경우</a:t>
            </a:r>
          </a:p>
          <a:p>
            <a:pPr algn="l" lvl="0">
              <a:lnSpc>
                <a:spcPct val="112880"/>
              </a:lnSpc>
            </a:pP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-&gt;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노랑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LED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</a:t>
            </a:r>
          </a:p>
          <a:p>
            <a:pPr algn="l" lvl="0">
              <a:lnSpc>
                <a:spcPct val="112880"/>
              </a:lnSpc>
            </a:pPr>
            <a:r>
              <a:rPr lang="en-US" sz="900" b="false" i="false" u="none" strike="noStrike">
                <a:solidFill>
                  <a:srgbClr val="000000"/>
                </a:solidFill>
                <a:latin typeface="Noto Sans CJK KR Regular"/>
              </a:rPr>
              <a:t/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51800" y="7467600"/>
            <a:ext cx="8013700" cy="2324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2880"/>
              </a:lnSpc>
            </a:pP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거리에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따른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실행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코드</a:t>
            </a:r>
          </a:p>
          <a:p>
            <a:pPr algn="l" lvl="0">
              <a:lnSpc>
                <a:spcPct val="112880"/>
              </a:lnSpc>
            </a:pP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distance &gt; 30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경우</a:t>
            </a:r>
          </a:p>
          <a:p>
            <a:pPr algn="l" lvl="0">
              <a:lnSpc>
                <a:spcPct val="112880"/>
              </a:lnSpc>
            </a:pP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-&gt;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초록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 LED</a:t>
            </a: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</a:t>
            </a:r>
          </a:p>
          <a:p>
            <a:pPr algn="l" lvl="0">
              <a:lnSpc>
                <a:spcPct val="112880"/>
              </a:lnSpc>
            </a:pP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 distance &gt; 200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경우</a:t>
            </a:r>
          </a:p>
          <a:p>
            <a:pPr algn="l" lvl="0">
              <a:lnSpc>
                <a:spcPct val="112880"/>
              </a:lnSpc>
            </a:pPr>
            <a:r>
              <a:rPr lang="en-US" sz="2500" b="false" i="false" u="none" strike="noStrike" spc="-300">
                <a:solidFill>
                  <a:srgbClr val="000000"/>
                </a:solidFill>
                <a:latin typeface="Pretendard Medium"/>
              </a:rPr>
              <a:t> -&gt; Out of range </a:t>
            </a:r>
            <a:r>
              <a:rPr lang="ko-KR" sz="2500" b="false" i="false" u="none" strike="noStrike" spc="-300">
                <a:solidFill>
                  <a:srgbClr val="000000"/>
                </a:solidFill>
                <a:ea typeface="Pretendard Medium"/>
              </a:rPr>
              <a:t>출력</a:t>
            </a:r>
          </a:p>
          <a:p>
            <a:pPr algn="l" lvl="0">
              <a:lnSpc>
                <a:spcPct val="112880"/>
              </a:lnSpc>
            </a:pPr>
            <a:r>
              <a:rPr lang="en-US" sz="900" b="false" i="false" u="none" strike="noStrike">
                <a:solidFill>
                  <a:srgbClr val="000000"/>
                </a:solidFill>
                <a:latin typeface="Noto Sans CJK KR Regular"/>
              </a:rPr>
              <a:t/>
            </a:r>
          </a:p>
        </p:txBody>
      </p:sp>
    </p:spTree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20700" y="-444500"/>
            <a:ext cx="6578600" cy="11760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04800" y="1981200"/>
            <a:ext cx="5511800" cy="41148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39700" y="6578600"/>
            <a:ext cx="6845300" cy="28575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765800" y="571500"/>
            <a:ext cx="6883400" cy="889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sz="5000" b="0" i="0" u="none" strike="noStrike" spc="-300">
                <a:solidFill>
                  <a:srgbClr val="000000"/>
                </a:solidFill>
                <a:latin typeface="Pretendard Medium"/>
              </a:rPr>
              <a:t>Python</a:t>
            </a:r>
            <a:endParaRPr lang="en-US" sz="5000" b="0" i="0" u="none" strike="noStrike" spc="-300">
              <a:solidFill>
                <a:srgbClr val="000000"/>
              </a:solidFill>
              <a:latin typeface="Pretendard Medi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934200" y="1333500"/>
            <a:ext cx="4533900" cy="635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altLang="en-US" sz="3500" b="0" i="0" u="none" strike="noStrike" spc="-200">
                <a:solidFill>
                  <a:srgbClr val="6187ff">
                    <a:alpha val="43140"/>
                  </a:srgbClr>
                </a:solidFill>
                <a:ea typeface="Pretendard Medium"/>
              </a:rPr>
              <a:t>코드</a:t>
            </a:r>
            <a:endParaRPr lang="ko-KR" altLang="en-US" sz="3500" b="0" i="0" u="none" strike="noStrike" spc="-200">
              <a:solidFill>
                <a:srgbClr val="6187ff">
                  <a:alpha val="43140"/>
                </a:srgbClr>
              </a:solidFill>
              <a:ea typeface="Pretendard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324600" y="2235200"/>
            <a:ext cx="8013700" cy="38989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&lt;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헤더파일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&gt;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serial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아두이노와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시리얼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통신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pymysql : mysql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데이터베이스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조작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re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정규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표현식으로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파싱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endParaRPr lang="en-US" sz="2500" b="0" i="0" u="none" strike="noStrike" spc="-300">
              <a:solidFill>
                <a:srgbClr val="000000"/>
              </a:solidFill>
              <a:latin typeface="Pretendard Medium"/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ser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시리얼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포트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설정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(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아두이노에서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설정한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포트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(COM4))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conn : mysql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연결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 'distacneDB'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데이터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베이스에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접속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302500" y="6908800"/>
            <a:ext cx="9321800" cy="2171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아두이노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시리얼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통신을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통해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문자열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읽기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(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형식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: DIST : 12.3, WARN:0) 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.decode.strip()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공백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제거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  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DIST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실수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-&gt;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그룹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1 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WARN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정수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(0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혹은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1 ) -&gt;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그룹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2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520700" y="-444500"/>
            <a:ext cx="6578600" cy="11760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4300" y="2273300"/>
            <a:ext cx="12611100" cy="1625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4457700"/>
            <a:ext cx="7543800" cy="2895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0426700" y="7531100"/>
            <a:ext cx="5803900" cy="22606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5765800" y="571500"/>
            <a:ext cx="6883400" cy="889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en-US" altLang="ko-KR" sz="5000" b="0" i="0" u="none" strike="noStrike" spc="-300">
                <a:solidFill>
                  <a:srgbClr val="000000"/>
                </a:solidFill>
                <a:latin typeface="Pretendard Medium"/>
              </a:rPr>
              <a:t>MySQL</a:t>
            </a:r>
            <a:endParaRPr lang="en-US" altLang="ko-KR" sz="5000" b="0" i="0" u="none" strike="noStrike" spc="-300">
              <a:solidFill>
                <a:srgbClr val="000000"/>
              </a:solidFill>
              <a:latin typeface="Pretendard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934200" y="1333500"/>
            <a:ext cx="4533900" cy="6350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ctr">
              <a:lnSpc>
                <a:spcPct val="99600"/>
              </a:lnSpc>
              <a:defRPr/>
            </a:pPr>
            <a:r>
              <a:rPr lang="ko-KR" altLang="en-US" sz="3500" b="0" i="0" u="none" strike="noStrike" spc="-200">
                <a:solidFill>
                  <a:srgbClr val="6187ff">
                    <a:alpha val="43140"/>
                  </a:srgbClr>
                </a:solidFill>
                <a:ea typeface="Pretendard Medium"/>
              </a:rPr>
              <a:t>코드</a:t>
            </a:r>
            <a:endParaRPr lang="ko-KR" altLang="en-US" sz="3500" b="0" i="0" u="none" strike="noStrike" spc="-200">
              <a:solidFill>
                <a:srgbClr val="6187ff">
                  <a:alpha val="43140"/>
                </a:srgbClr>
              </a:solidFill>
              <a:ea typeface="Pretendard Medium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877800" y="2311400"/>
            <a:ext cx="5245100" cy="21717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&lt; DB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저장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&gt;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 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그룹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1 : distacne_cm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저장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그룹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2 : warnig_status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저장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endParaRPr lang="en-US" sz="2500" b="0" i="0" u="none" strike="noStrike" spc="-300">
              <a:solidFill>
                <a:srgbClr val="000000"/>
              </a:solidFill>
              <a:latin typeface="Pretendard Medium"/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conn.commit()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변수에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저장된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값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DB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에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적용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670800" y="4470400"/>
            <a:ext cx="4216400" cy="30353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&lt; MySQL &gt;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 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데이터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베이스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생성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및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테이블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생성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 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기본키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: id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인공키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생성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 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속성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: id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기본키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 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 log_time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저장된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시간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, </a:t>
            </a:r>
            <a:endParaRPr lang="en-US" sz="2500" b="0" i="0" u="none" strike="noStrike" spc="-300">
              <a:solidFill>
                <a:srgbClr val="000000"/>
              </a:solidFill>
              <a:latin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 distance_cm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떨어진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거리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warnig_status :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경고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여부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0" y="7886700"/>
            <a:ext cx="10172700" cy="8763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 algn="l">
              <a:lnSpc>
                <a:spcPct val="112880"/>
              </a:lnSpc>
              <a:defRPr/>
            </a:pP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select * from distance_log order by log_time desc : distance_log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테이블에서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log_time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저장된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내림차순으로</a:t>
            </a:r>
            <a:r>
              <a:rPr lang="en-US" sz="2500" b="0" i="0" u="none" strike="noStrike" spc="-30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500" b="0" i="0" u="none" strike="noStrike" spc="-300">
                <a:solidFill>
                  <a:srgbClr val="000000"/>
                </a:solidFill>
                <a:ea typeface="Pretendard Medium"/>
              </a:rPr>
              <a:t>출력</a:t>
            </a:r>
            <a:endParaRPr lang="ko-KR" sz="2500" b="0" i="0" u="none" strike="noStrike" spc="-300">
              <a:solidFill>
                <a:srgbClr val="000000"/>
              </a:solidFill>
              <a:ea typeface="Pretendard Mediu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399</ep:Words>
  <ep:PresentationFormat>On-screen Show (4:3)</ep:PresentationFormat>
  <ep:Paragraphs>100</ep:Paragraphs>
  <ep:Slides>10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ep:HeadingPairs>
  <ep:TitlesOfParts>
    <vt:vector size="11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2006-08-16T00:00:00.000</dcterms:created>
  <cp:lastModifiedBy>user</cp:lastModifiedBy>
  <dcterms:modified xsi:type="dcterms:W3CDTF">2025-06-09T13:43:08.805</dcterms:modified>
  <cp:revision>12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